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rgiy Zarubin" initials="SZ" lastIdx="1" clrIdx="0">
    <p:extLst>
      <p:ext uri="{19B8F6BF-5375-455C-9EA6-DF929625EA0E}">
        <p15:presenceInfo xmlns:p15="http://schemas.microsoft.com/office/powerpoint/2012/main" userId="1e391b6900b58a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gif>
</file>

<file path=ppt/media/image11.png>
</file>

<file path=ppt/media/image12.gif>
</file>

<file path=ppt/media/image13.png>
</file>

<file path=ppt/media/image14.png>
</file>

<file path=ppt/media/image15.gif>
</file>

<file path=ppt/media/image16.gif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40629-1A88-4EF2-A35D-0D139325D1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14EF1B-677B-435B-B2F8-79BDF2216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3F15F-F937-4B77-A003-24E94EF34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5C200-2A64-4382-A3A4-7B0A22904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C994D-5A73-4E97-A29D-884B115FF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696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92B40-08EF-457F-A991-E49FCE67A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C3EB5E-9423-457C-95C9-5E1D54FAFD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0BC7E-6622-49E2-8311-E94DF9D16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276B8-14CC-4667-B985-CAD021DAD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F083E-D3EC-4B67-B5DC-EFB1ED874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03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799254-55AF-4FAC-8A3C-A1FDEEF67A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E6621C-38E7-498A-B0DD-52BFC30EB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F8887-DF4B-4D52-BA8C-965E1D4EB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78CC9-3C97-433E-8073-87F94F56A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10643-374F-4DD7-8E16-76D23C002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967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6C216-A3DD-4C43-9FD6-AD392F0C2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E2482-1015-48EB-B6F2-948493121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C28EA-2C18-43C9-BBA6-BC0384AB9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8DD3B-E52A-4AB4-925F-FADDAC855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5837B-71D1-43FE-8CD2-701746D82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38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8965-66D9-416D-B499-9B1B90B7F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78AA5-A594-48F7-8D59-598DCD772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FA730-F412-438D-9348-5D1874CBA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7402D-6590-48B0-8AAC-2D82A6CC1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0239E-8FF2-4287-8EC0-FB8A0CD3D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37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6B63B-A9D4-4A6A-A376-EA4DC5761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88124-9D1E-40A0-8649-DAA5CF81B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3E9566-34DE-439B-A83C-6D2F39B7B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18CEAB-B123-4856-9F4F-1B68F2C3B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E7ACE-5046-4079-A910-27941198F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A6D5A-A9AF-4DBF-8F93-9ADFDD47E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30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4D64A-12C0-4990-A04B-149FD5447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DE54C-AE75-456E-8DC2-486DF0CE7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C62F4F-C629-4D21-8F9F-DB34EF2BE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3825FF-53F0-4DCF-925E-A15C0BCF6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CE2BEA-14E4-4D9B-BF8F-622EB0E00E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AB48B2-C6B2-4CF6-BCE2-68DF9C2BC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6C113C-00CB-42C4-A59A-01425317F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4ECC73-E2B1-4448-89A8-203CD9C00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680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B8C28-26B3-449E-BE12-6174E051D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F6A4CE-19C6-4376-9636-020E22936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B169C4-7AB8-4B16-942F-E3A368CA6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9F7A85-833D-43D6-B698-DD21E125C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27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89B0C3-147D-463A-9A37-6588AA82E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ED083D-69F8-4463-BC69-9F5FE063E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846351-3062-48BF-9D74-33A6CD1E3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539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7B69D-FE9B-4D6B-A1CA-AE3A17625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CBE7E-1D57-4828-8A9F-CD28B10AF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EBE4E-702B-4341-828A-1CB826431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F7F6-D656-4428-8815-9E32E378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A630C-7640-4AE7-A689-081B91655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3E6B6-EF65-4C30-AED1-96586B8D5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53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80FE9-921E-493B-9F17-EC53CE2CA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048BBE-D2F0-45B4-94FC-3ED01C11A1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CB7852-7474-47B5-997D-AF93E3B370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4F3AB-B382-4D37-8BCA-72BD99DBD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14C56D-4364-463B-9E6B-2BC1C6501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43D08-8C02-41A0-86B3-C8CF56D56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00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2A5F1D-6A47-4486-86BA-A1E27DEB2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FC8816-3CC8-4AD1-A5E4-D87FE08B3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9781F-5DC3-49CE-AD43-2BA0A46997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4A01A-BF18-45EA-9A47-AD19AFF59A0B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9C2BA-9165-41BC-A3F7-5F99ACEA3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7B258-A2FB-4E7B-848C-1AD2AFFB0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A8DBA-9C11-44BF-84DB-0BE8209BD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scratch.mit.edu/studios/26995/project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6D422-D75A-46B5-B76D-75C1477F48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4522156"/>
            <a:ext cx="5609222" cy="1363215"/>
          </a:xfrm>
        </p:spPr>
        <p:txBody>
          <a:bodyPr anchor="t">
            <a:normAutofit/>
          </a:bodyPr>
          <a:lstStyle/>
          <a:p>
            <a:pPr algn="l"/>
            <a:r>
              <a:rPr lang="en-US" sz="4400" b="1" dirty="0">
                <a:latin typeface="Azo Sans Bk" panose="02000000000000000000" pitchFamily="50" charset="0"/>
              </a:rPr>
              <a:t>Introducing Scratch &amp; Game Design</a:t>
            </a:r>
            <a:endParaRPr lang="en-US" sz="4400">
              <a:latin typeface="Azo Sans Bk" panose="02000000000000000000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A64B53-75E8-4CE4-A959-9D74D0E0D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3780825"/>
            <a:ext cx="5609219" cy="741331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/>
              <a:t>1.2 Explore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3FA766D-3260-4E0A-9E7F-A2C93DFF1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D18286-6973-42F9-A127-412AE37F2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" r="5256" b="-2"/>
          <a:stretch/>
        </p:blipFill>
        <p:spPr>
          <a:xfrm>
            <a:off x="611987" y="1432628"/>
            <a:ext cx="2968223" cy="4423036"/>
          </a:xfrm>
          <a:custGeom>
            <a:avLst/>
            <a:gdLst>
              <a:gd name="connsiteX0" fmla="*/ 1002788 w 3933440"/>
              <a:gd name="connsiteY0" fmla="*/ 0 h 5861304"/>
              <a:gd name="connsiteX1" fmla="*/ 3933440 w 3933440"/>
              <a:gd name="connsiteY1" fmla="*/ 2930652 h 5861304"/>
              <a:gd name="connsiteX2" fmla="*/ 1002788 w 3933440"/>
              <a:gd name="connsiteY2" fmla="*/ 5861304 h 5861304"/>
              <a:gd name="connsiteX3" fmla="*/ 131302 w 3933440"/>
              <a:gd name="connsiteY3" fmla="*/ 5729548 h 5861304"/>
              <a:gd name="connsiteX4" fmla="*/ 0 w 3933440"/>
              <a:gd name="connsiteY4" fmla="*/ 5681491 h 5861304"/>
              <a:gd name="connsiteX5" fmla="*/ 0 w 3933440"/>
              <a:gd name="connsiteY5" fmla="*/ 179814 h 5861304"/>
              <a:gd name="connsiteX6" fmla="*/ 131302 w 3933440"/>
              <a:gd name="connsiteY6" fmla="*/ 131756 h 5861304"/>
              <a:gd name="connsiteX7" fmla="*/ 1002788 w 3933440"/>
              <a:gd name="connsiteY7" fmla="*/ 0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3440" h="5861304">
                <a:moveTo>
                  <a:pt x="1002788" y="0"/>
                </a:moveTo>
                <a:cubicBezTo>
                  <a:pt x="2621342" y="0"/>
                  <a:pt x="3933440" y="1312098"/>
                  <a:pt x="3933440" y="2930652"/>
                </a:cubicBezTo>
                <a:cubicBezTo>
                  <a:pt x="3933440" y="4549206"/>
                  <a:pt x="2621342" y="5861304"/>
                  <a:pt x="1002788" y="5861304"/>
                </a:cubicBezTo>
                <a:cubicBezTo>
                  <a:pt x="699309" y="5861304"/>
                  <a:pt x="406604" y="5815176"/>
                  <a:pt x="131302" y="5729548"/>
                </a:cubicBezTo>
                <a:lnTo>
                  <a:pt x="0" y="5681491"/>
                </a:lnTo>
                <a:lnTo>
                  <a:pt x="0" y="179814"/>
                </a:lnTo>
                <a:lnTo>
                  <a:pt x="131302" y="131756"/>
                </a:lnTo>
                <a:cubicBezTo>
                  <a:pt x="406604" y="46129"/>
                  <a:pt x="699309" y="0"/>
                  <a:pt x="1002788" y="0"/>
                </a:cubicBezTo>
                <a:close/>
              </a:path>
            </a:pathLst>
          </a:custGeom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B435A06-5FFD-4CF8-BE06-3796EC420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5C658F-DDCE-4327-AB93-0D80711F0E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799"/>
          <a:stretch/>
        </p:blipFill>
        <p:spPr>
          <a:xfrm>
            <a:off x="4518135" y="10"/>
            <a:ext cx="3236976" cy="299514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E10DA6E-C3FF-4539-BF84-4775BB7EC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D15CC-8D0B-416B-B14D-3E90D9847C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4213"/>
          <a:stretch/>
        </p:blipFill>
        <p:spPr>
          <a:xfrm>
            <a:off x="8967592" y="2042"/>
            <a:ext cx="3224421" cy="4020664"/>
          </a:xfrm>
          <a:custGeom>
            <a:avLst/>
            <a:gdLst>
              <a:gd name="connsiteX0" fmla="*/ 449733 w 3224421"/>
              <a:gd name="connsiteY0" fmla="*/ 0 h 4020664"/>
              <a:gd name="connsiteX1" fmla="*/ 3224421 w 3224421"/>
              <a:gd name="connsiteY1" fmla="*/ 0 h 4020664"/>
              <a:gd name="connsiteX2" fmla="*/ 3224421 w 3224421"/>
              <a:gd name="connsiteY2" fmla="*/ 3933205 h 4020664"/>
              <a:gd name="connsiteX3" fmla="*/ 3087301 w 3224421"/>
              <a:gd name="connsiteY3" fmla="*/ 3968462 h 4020664"/>
              <a:gd name="connsiteX4" fmla="*/ 2569464 w 3224421"/>
              <a:gd name="connsiteY4" fmla="*/ 4020664 h 4020664"/>
              <a:gd name="connsiteX5" fmla="*/ 0 w 3224421"/>
              <a:gd name="connsiteY5" fmla="*/ 1451200 h 4020664"/>
              <a:gd name="connsiteX6" fmla="*/ 438824 w 3224421"/>
              <a:gd name="connsiteY6" fmla="*/ 14588 h 402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4421" h="4020664">
                <a:moveTo>
                  <a:pt x="449733" y="0"/>
                </a:moveTo>
                <a:lnTo>
                  <a:pt x="3224421" y="0"/>
                </a:lnTo>
                <a:lnTo>
                  <a:pt x="3224421" y="3933205"/>
                </a:lnTo>
                <a:lnTo>
                  <a:pt x="3087301" y="3968462"/>
                </a:lnTo>
                <a:cubicBezTo>
                  <a:pt x="2920035" y="4002689"/>
                  <a:pt x="2746849" y="4020664"/>
                  <a:pt x="2569464" y="4020664"/>
                </a:cubicBezTo>
                <a:cubicBezTo>
                  <a:pt x="1150388" y="4020664"/>
                  <a:pt x="0" y="2870276"/>
                  <a:pt x="0" y="1451200"/>
                </a:cubicBezTo>
                <a:cubicBezTo>
                  <a:pt x="0" y="919047"/>
                  <a:pt x="161773" y="424677"/>
                  <a:pt x="438824" y="14588"/>
                </a:cubicBezTo>
                <a:close/>
              </a:path>
            </a:pathLst>
          </a:cu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EFC7CD-C1F6-47CB-80C2-273A5C8C22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051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050280-D7B2-41E4-8EC4-212930E0E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873" y="247662"/>
            <a:ext cx="9271996" cy="6026798"/>
          </a:xfrm>
          <a:prstGeom prst="rect">
            <a:avLst/>
          </a:prstGeom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6027556" y="1422920"/>
            <a:ext cx="2920501" cy="2537926"/>
          </a:xfrm>
          <a:prstGeom prst="borderCallout1">
            <a:avLst>
              <a:gd name="adj1" fmla="val 52083"/>
              <a:gd name="adj2" fmla="val 727"/>
              <a:gd name="adj3" fmla="val 48422"/>
              <a:gd name="adj4" fmla="val -121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/>
              <a:t>Costumes – Sprite could have more than one look. Scratch calls these looks costumes. We will use different costumes to make simple animations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2515FE-95D0-4EC2-B6C6-1079148E1752}"/>
              </a:ext>
            </a:extLst>
          </p:cNvPr>
          <p:cNvSpPr/>
          <p:nvPr/>
        </p:nvSpPr>
        <p:spPr>
          <a:xfrm>
            <a:off x="1660849" y="1068355"/>
            <a:ext cx="821094" cy="2537927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80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83C845-CADA-4260-8F1A-8F802EE43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97" y="504436"/>
            <a:ext cx="3571875" cy="4972050"/>
          </a:xfrm>
          <a:prstGeom prst="rect">
            <a:avLst/>
          </a:prstGeom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6027556" y="2127381"/>
            <a:ext cx="2995146" cy="1301619"/>
          </a:xfrm>
          <a:prstGeom prst="borderCallout1">
            <a:avLst>
              <a:gd name="adj1" fmla="val 52083"/>
              <a:gd name="adj2" fmla="val 727"/>
              <a:gd name="adj3" fmla="val 62025"/>
              <a:gd name="adj4" fmla="val -454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/>
              <a:t>Color Sliders – We could make colors here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2515FE-95D0-4EC2-B6C6-1079148E1752}"/>
              </a:ext>
            </a:extLst>
          </p:cNvPr>
          <p:cNvSpPr/>
          <p:nvPr/>
        </p:nvSpPr>
        <p:spPr>
          <a:xfrm>
            <a:off x="3004457" y="1786812"/>
            <a:ext cx="1698172" cy="2537927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02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7">
            <a:extLst>
              <a:ext uri="{FF2B5EF4-FFF2-40B4-BE49-F238E27FC236}">
                <a16:creationId xmlns:a16="http://schemas.microsoft.com/office/drawing/2014/main" id="{6D24BC9E-AC6A-42EE-AFD8-B290720B8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107624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398289-E689-4CD5-BF46-48E4BDF3F980}"/>
              </a:ext>
            </a:extLst>
          </p:cNvPr>
          <p:cNvSpPr/>
          <p:nvPr/>
        </p:nvSpPr>
        <p:spPr>
          <a:xfrm>
            <a:off x="1051560" y="4329321"/>
            <a:ext cx="36576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>
                <a:latin typeface="+mj-lt"/>
                <a:ea typeface="+mj-ea"/>
                <a:cs typeface="+mj-cs"/>
              </a:rPr>
              <a:t>Input Block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F670FD3-0F13-421D-9A63-C1EC37C87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3" y="473346"/>
            <a:ext cx="5486400" cy="32609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2B8D0F-39FE-4E48-BB79-BA849938A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887" y="1277639"/>
            <a:ext cx="5522976" cy="164308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80023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5147709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8E2BBD-6B41-4355-804F-5C68D319F058}"/>
              </a:ext>
            </a:extLst>
          </p:cNvPr>
          <p:cNvSpPr/>
          <p:nvPr/>
        </p:nvSpPr>
        <p:spPr>
          <a:xfrm>
            <a:off x="5250106" y="4329321"/>
            <a:ext cx="610674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an input is an action that tells a computer to do something. You can use input blocks to make code run when the player does something, like pressing a key or moving the mouse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980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7">
            <a:extLst>
              <a:ext uri="{FF2B5EF4-FFF2-40B4-BE49-F238E27FC236}">
                <a16:creationId xmlns:a16="http://schemas.microsoft.com/office/drawing/2014/main" id="{6D24BC9E-AC6A-42EE-AFD8-B290720B8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107624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398289-E689-4CD5-BF46-48E4BDF3F980}"/>
              </a:ext>
            </a:extLst>
          </p:cNvPr>
          <p:cNvSpPr/>
          <p:nvPr/>
        </p:nvSpPr>
        <p:spPr>
          <a:xfrm>
            <a:off x="1051560" y="4329321"/>
            <a:ext cx="36576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/>
              <a:t>Motion Block </a:t>
            </a:r>
            <a:endParaRPr lang="en-US" sz="3200" dirty="0">
              <a:latin typeface="+mj-lt"/>
              <a:ea typeface="+mj-ea"/>
              <a:cs typeface="+mj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80023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5147709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8E2BBD-6B41-4355-804F-5C68D319F058}"/>
              </a:ext>
            </a:extLst>
          </p:cNvPr>
          <p:cNvSpPr/>
          <p:nvPr/>
        </p:nvSpPr>
        <p:spPr>
          <a:xfrm>
            <a:off x="5250106" y="4329321"/>
            <a:ext cx="610674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this makes a sprite move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CEFDA1D-88A8-4FCA-B154-BDDDAEA656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745" y="199513"/>
            <a:ext cx="4070103" cy="37085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8FBD76-C120-4EEE-92DF-8C953029CA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08" y="867150"/>
            <a:ext cx="5876664" cy="223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212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7">
            <a:extLst>
              <a:ext uri="{FF2B5EF4-FFF2-40B4-BE49-F238E27FC236}">
                <a16:creationId xmlns:a16="http://schemas.microsoft.com/office/drawing/2014/main" id="{6D24BC9E-AC6A-42EE-AFD8-B290720B8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107624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398289-E689-4CD5-BF46-48E4BDF3F980}"/>
              </a:ext>
            </a:extLst>
          </p:cNvPr>
          <p:cNvSpPr/>
          <p:nvPr/>
        </p:nvSpPr>
        <p:spPr>
          <a:xfrm>
            <a:off x="1051560" y="4329321"/>
            <a:ext cx="36576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/>
              <a:t>Forever Block </a:t>
            </a:r>
            <a:endParaRPr lang="en-US" sz="3200" dirty="0">
              <a:latin typeface="+mj-lt"/>
              <a:ea typeface="+mj-ea"/>
              <a:cs typeface="+mj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80023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5147709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8E2BBD-6B41-4355-804F-5C68D319F058}"/>
              </a:ext>
            </a:extLst>
          </p:cNvPr>
          <p:cNvSpPr/>
          <p:nvPr/>
        </p:nvSpPr>
        <p:spPr>
          <a:xfrm>
            <a:off x="5250106" y="4329321"/>
            <a:ext cx="610674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Any code you put inside this will keep running forever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0D0A8E8-91B7-4ED7-94F9-7B66BF7C75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647" y="876300"/>
            <a:ext cx="4572000" cy="2552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662C78-7A2E-45A8-ADCC-2BD40DBC9B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16" y="317227"/>
            <a:ext cx="5420234" cy="385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531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7">
            <a:extLst>
              <a:ext uri="{FF2B5EF4-FFF2-40B4-BE49-F238E27FC236}">
                <a16:creationId xmlns:a16="http://schemas.microsoft.com/office/drawing/2014/main" id="{6D24BC9E-AC6A-42EE-AFD8-B290720B8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107624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398289-E689-4CD5-BF46-48E4BDF3F980}"/>
              </a:ext>
            </a:extLst>
          </p:cNvPr>
          <p:cNvSpPr/>
          <p:nvPr/>
        </p:nvSpPr>
        <p:spPr>
          <a:xfrm>
            <a:off x="1051560" y="4329321"/>
            <a:ext cx="36576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/>
              <a:t>Next Costume Block </a:t>
            </a:r>
            <a:endParaRPr lang="en-US" sz="3200" dirty="0">
              <a:latin typeface="+mj-lt"/>
              <a:ea typeface="+mj-ea"/>
              <a:cs typeface="+mj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80023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5147709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8E2BBD-6B41-4355-804F-5C68D319F058}"/>
              </a:ext>
            </a:extLst>
          </p:cNvPr>
          <p:cNvSpPr/>
          <p:nvPr/>
        </p:nvSpPr>
        <p:spPr>
          <a:xfrm>
            <a:off x="5250106" y="4329321"/>
            <a:ext cx="610674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1"/>
            <a:r>
              <a:rPr lang="en-US" dirty="0"/>
              <a:t>This tells a sprite to change the costume, making it look like it moves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1D34A0-B527-4D91-B8E0-C6819FFBD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07" y="1126597"/>
            <a:ext cx="5452255" cy="22884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FB487C-7EE4-479A-9545-A4F1B61750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313" y="257452"/>
            <a:ext cx="4274561" cy="427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21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E870D4-4EBF-42C3-9497-8A7C314C94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314700"/>
            <a:ext cx="3292524" cy="2222453"/>
          </a:xfrm>
          <a:prstGeom prst="rect">
            <a:avLst/>
          </a:prstGeom>
        </p:spPr>
      </p:pic>
      <p:cxnSp>
        <p:nvCxnSpPr>
          <p:cNvPr id="33" name="Straight Connector 28">
            <a:extLst>
              <a:ext uri="{FF2B5EF4-FFF2-40B4-BE49-F238E27FC236}">
                <a16:creationId xmlns:a16="http://schemas.microsoft.com/office/drawing/2014/main" id="{1C6AAE25-BD23-41B5-AAE4-1DA5898C2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573887"/>
            <a:ext cx="0" cy="3710227"/>
          </a:xfrm>
          <a:prstGeom prst="line">
            <a:avLst/>
          </a:prstGeom>
          <a:ln w="19050">
            <a:solidFill>
              <a:srgbClr val="FDA8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6EDF85C-CFA9-4B4C-BC1F-DE59440830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676" y="2153538"/>
            <a:ext cx="6184580" cy="25447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98289-E689-4CD5-BF46-48E4BDF3F980}"/>
              </a:ext>
            </a:extLst>
          </p:cNvPr>
          <p:cNvSpPr/>
          <p:nvPr/>
        </p:nvSpPr>
        <p:spPr>
          <a:xfrm>
            <a:off x="1051560" y="4329321"/>
            <a:ext cx="36576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/>
              <a:t>Wait until block </a:t>
            </a:r>
            <a:endParaRPr lang="en-US" sz="3200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8E2BBD-6B41-4355-804F-5C68D319F058}"/>
              </a:ext>
            </a:extLst>
          </p:cNvPr>
          <p:cNvSpPr/>
          <p:nvPr/>
        </p:nvSpPr>
        <p:spPr>
          <a:xfrm>
            <a:off x="5250106" y="4329321"/>
            <a:ext cx="610674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1">
              <a:spcAft>
                <a:spcPts val="600"/>
              </a:spcAft>
            </a:pPr>
            <a:r>
              <a:rPr lang="en-US"/>
              <a:t>this block tells what to do if something happens </a:t>
            </a:r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96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631D6B-B9ED-41BB-BF71-881D1E921AFF}"/>
              </a:ext>
            </a:extLst>
          </p:cNvPr>
          <p:cNvSpPr/>
          <p:nvPr/>
        </p:nvSpPr>
        <p:spPr>
          <a:xfrm>
            <a:off x="674237" y="914400"/>
            <a:ext cx="3657600" cy="28875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BEST GAMES IN SCRATCH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b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7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DA3ED07-C6C2-4D13-BFDC-987641D7B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177" y="424885"/>
            <a:ext cx="6553545" cy="49151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40B77F6-9127-49C2-A317-739D82A50FFE}"/>
              </a:ext>
            </a:extLst>
          </p:cNvPr>
          <p:cNvSpPr/>
          <p:nvPr/>
        </p:nvSpPr>
        <p:spPr>
          <a:xfrm>
            <a:off x="5696228" y="5729117"/>
            <a:ext cx="47234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https://scratch.mit.edu/studios/26995/projects/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74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18B7A7-59CA-4AEE-9946-AD60419C6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981" y="0"/>
            <a:ext cx="9539026" cy="6195527"/>
          </a:xfrm>
          <a:prstGeom prst="rect">
            <a:avLst/>
          </a:prstGeom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4814595" y="1091683"/>
            <a:ext cx="2780523" cy="1502228"/>
          </a:xfrm>
          <a:prstGeom prst="borderCallout1">
            <a:avLst>
              <a:gd name="adj1" fmla="val 18750"/>
              <a:gd name="adj2" fmla="val -8333"/>
              <a:gd name="adj3" fmla="val -40295"/>
              <a:gd name="adj4" fmla="val -845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/>
              <a:t>Use the file menu to save or load files</a:t>
            </a:r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374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18B7A7-59CA-4AEE-9946-AD60419C6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981" y="0"/>
            <a:ext cx="9539026" cy="6195527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7800390" y="1740159"/>
            <a:ext cx="2780523" cy="1502228"/>
          </a:xfrm>
          <a:prstGeom prst="borderCallout1">
            <a:avLst>
              <a:gd name="adj1" fmla="val 18750"/>
              <a:gd name="adj2" fmla="val -8333"/>
              <a:gd name="adj3" fmla="val 78339"/>
              <a:gd name="adj4" fmla="val -882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/>
              <a:t>Drag and drop the blocks here and snap them together to create your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FAC909-EAF3-45A5-A702-E0712CE8DDDD}"/>
              </a:ext>
            </a:extLst>
          </p:cNvPr>
          <p:cNvSpPr txBox="1"/>
          <p:nvPr/>
        </p:nvSpPr>
        <p:spPr>
          <a:xfrm>
            <a:off x="4189445" y="2751757"/>
            <a:ext cx="2295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Coding Aria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5A3790-9FE1-40DB-8B6A-B7742F90C6F2}"/>
              </a:ext>
            </a:extLst>
          </p:cNvPr>
          <p:cNvSpPr/>
          <p:nvPr/>
        </p:nvSpPr>
        <p:spPr>
          <a:xfrm>
            <a:off x="3568958" y="905069"/>
            <a:ext cx="3494315" cy="529045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058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18B7A7-59CA-4AEE-9946-AD60419C6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981" y="0"/>
            <a:ext cx="9539026" cy="6195527"/>
          </a:xfrm>
          <a:prstGeom prst="rect">
            <a:avLst/>
          </a:prstGeom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4814595" y="1091683"/>
            <a:ext cx="2780523" cy="2183362"/>
          </a:xfrm>
          <a:prstGeom prst="borderCallout1">
            <a:avLst>
              <a:gd name="adj1" fmla="val 18750"/>
              <a:gd name="adj2" fmla="val -8333"/>
              <a:gd name="adj3" fmla="val 128028"/>
              <a:gd name="adj4" fmla="val -449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/>
              <a:t>Code blocks in the Block Pallet are sorted into colored groups. Click a category to scroll to the blocks in the category 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2515FE-95D0-4EC2-B6C6-1079148E1752}"/>
              </a:ext>
            </a:extLst>
          </p:cNvPr>
          <p:cNvSpPr/>
          <p:nvPr/>
        </p:nvSpPr>
        <p:spPr>
          <a:xfrm>
            <a:off x="1257981" y="914400"/>
            <a:ext cx="2343635" cy="5281127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6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18B7A7-59CA-4AEE-9946-AD60419C6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981" y="0"/>
            <a:ext cx="9539026" cy="6195527"/>
          </a:xfrm>
          <a:prstGeom prst="rect">
            <a:avLst/>
          </a:prstGeom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4002832" y="2090059"/>
            <a:ext cx="2780523" cy="2183362"/>
          </a:xfrm>
          <a:prstGeom prst="borderCallout1">
            <a:avLst>
              <a:gd name="adj1" fmla="val 801"/>
              <a:gd name="adj2" fmla="val 99385"/>
              <a:gd name="adj3" fmla="val -55305"/>
              <a:gd name="adj4" fmla="val 10771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/>
              <a:t>Start and Stop – Click the green flag to start your code, or stop sign to stop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2515FE-95D0-4EC2-B6C6-1079148E1752}"/>
              </a:ext>
            </a:extLst>
          </p:cNvPr>
          <p:cNvSpPr/>
          <p:nvPr/>
        </p:nvSpPr>
        <p:spPr>
          <a:xfrm>
            <a:off x="6997959" y="485190"/>
            <a:ext cx="774441" cy="410549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337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18B7A7-59CA-4AEE-9946-AD60419C6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981" y="0"/>
            <a:ext cx="9539026" cy="6195527"/>
          </a:xfrm>
          <a:prstGeom prst="rect">
            <a:avLst/>
          </a:prstGeom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4002832" y="2090059"/>
            <a:ext cx="2780523" cy="2183362"/>
          </a:xfrm>
          <a:prstGeom prst="borderCallout1">
            <a:avLst>
              <a:gd name="adj1" fmla="val 801"/>
              <a:gd name="adj2" fmla="val 99385"/>
              <a:gd name="adj3" fmla="val -53168"/>
              <a:gd name="adj4" fmla="val 1134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/>
              <a:t>Stage – Your code will run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2515FE-95D0-4EC2-B6C6-1079148E1752}"/>
              </a:ext>
            </a:extLst>
          </p:cNvPr>
          <p:cNvSpPr/>
          <p:nvPr/>
        </p:nvSpPr>
        <p:spPr>
          <a:xfrm>
            <a:off x="7165910" y="914398"/>
            <a:ext cx="3564294" cy="271521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6B11CA-970E-4089-B757-865AB38BBA7C}"/>
              </a:ext>
            </a:extLst>
          </p:cNvPr>
          <p:cNvSpPr txBox="1"/>
          <p:nvPr/>
        </p:nvSpPr>
        <p:spPr>
          <a:xfrm>
            <a:off x="8136295" y="1062916"/>
            <a:ext cx="1129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Stage</a:t>
            </a:r>
          </a:p>
        </p:txBody>
      </p:sp>
    </p:spTree>
    <p:extLst>
      <p:ext uri="{BB962C8B-B14F-4D97-AF65-F5344CB8AC3E}">
        <p14:creationId xmlns:p14="http://schemas.microsoft.com/office/powerpoint/2010/main" val="141975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18B7A7-59CA-4AEE-9946-AD60419C6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178" y="0"/>
            <a:ext cx="9539026" cy="6195527"/>
          </a:xfrm>
          <a:prstGeom prst="rect">
            <a:avLst/>
          </a:prstGeom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4002832" y="2090059"/>
            <a:ext cx="2780523" cy="2183362"/>
          </a:xfrm>
          <a:prstGeom prst="borderCallout1">
            <a:avLst>
              <a:gd name="adj1" fmla="val 99946"/>
              <a:gd name="adj2" fmla="val 49049"/>
              <a:gd name="adj3" fmla="val 136576"/>
              <a:gd name="adj4" fmla="val 109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/>
              <a:t>All the sprites in your project are shown here. The selected sprite has a blue border around 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2515FE-95D0-4EC2-B6C6-1079148E1752}"/>
              </a:ext>
            </a:extLst>
          </p:cNvPr>
          <p:cNvSpPr/>
          <p:nvPr/>
        </p:nvSpPr>
        <p:spPr>
          <a:xfrm>
            <a:off x="7053943" y="3657599"/>
            <a:ext cx="3004457" cy="2537927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6B11CA-970E-4089-B757-865AB38BBA7C}"/>
              </a:ext>
            </a:extLst>
          </p:cNvPr>
          <p:cNvSpPr txBox="1"/>
          <p:nvPr/>
        </p:nvSpPr>
        <p:spPr>
          <a:xfrm>
            <a:off x="8210940" y="4384614"/>
            <a:ext cx="1129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Sprite List</a:t>
            </a:r>
          </a:p>
        </p:txBody>
      </p:sp>
    </p:spTree>
    <p:extLst>
      <p:ext uri="{BB962C8B-B14F-4D97-AF65-F5344CB8AC3E}">
        <p14:creationId xmlns:p14="http://schemas.microsoft.com/office/powerpoint/2010/main" val="3942856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18B7A7-59CA-4AEE-9946-AD60419C6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178" y="0"/>
            <a:ext cx="9539026" cy="6195527"/>
          </a:xfrm>
          <a:prstGeom prst="rect">
            <a:avLst/>
          </a:prstGeom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7091245" y="2201252"/>
            <a:ext cx="2780523" cy="2183362"/>
          </a:xfrm>
          <a:prstGeom prst="borderCallout1">
            <a:avLst>
              <a:gd name="adj1" fmla="val 99946"/>
              <a:gd name="adj2" fmla="val 49049"/>
              <a:gd name="adj3" fmla="val 136576"/>
              <a:gd name="adj4" fmla="val 109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/>
              <a:t>Backdrop – Add new background to your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2515FE-95D0-4EC2-B6C6-1079148E1752}"/>
              </a:ext>
            </a:extLst>
          </p:cNvPr>
          <p:cNvSpPr/>
          <p:nvPr/>
        </p:nvSpPr>
        <p:spPr>
          <a:xfrm>
            <a:off x="10105053" y="3657600"/>
            <a:ext cx="625151" cy="2537927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432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050280-D7B2-41E4-8EC4-212930E0E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873" y="247662"/>
            <a:ext cx="9271996" cy="6026798"/>
          </a:xfrm>
          <a:prstGeom prst="rect">
            <a:avLst/>
          </a:prstGeom>
        </p:spPr>
      </p:pic>
      <p:sp>
        <p:nvSpPr>
          <p:cNvPr id="4" name="Callout: Line 3">
            <a:extLst>
              <a:ext uri="{FF2B5EF4-FFF2-40B4-BE49-F238E27FC236}">
                <a16:creationId xmlns:a16="http://schemas.microsoft.com/office/drawing/2014/main" id="{49B26FF9-A4B8-4B44-A52F-2BA1969CD9DC}"/>
              </a:ext>
            </a:extLst>
          </p:cNvPr>
          <p:cNvSpPr/>
          <p:nvPr/>
        </p:nvSpPr>
        <p:spPr>
          <a:xfrm>
            <a:off x="7007270" y="2337319"/>
            <a:ext cx="2780523" cy="2183362"/>
          </a:xfrm>
          <a:prstGeom prst="borderCallout1">
            <a:avLst>
              <a:gd name="adj1" fmla="val 52083"/>
              <a:gd name="adj2" fmla="val 727"/>
              <a:gd name="adj3" fmla="val 47687"/>
              <a:gd name="adj4" fmla="val -1285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/>
              <a:t>Drawing Tool  - You could use this to draw on your sprite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CC851-268F-4E9A-BD7A-F8465BDB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68" y="6274460"/>
            <a:ext cx="2320212" cy="5438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2515FE-95D0-4EC2-B6C6-1079148E1752}"/>
              </a:ext>
            </a:extLst>
          </p:cNvPr>
          <p:cNvSpPr/>
          <p:nvPr/>
        </p:nvSpPr>
        <p:spPr>
          <a:xfrm>
            <a:off x="2696547" y="2090057"/>
            <a:ext cx="821094" cy="2537927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93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261</Words>
  <Application>Microsoft Office PowerPoint</Application>
  <PresentationFormat>Widescreen</PresentationFormat>
  <Paragraphs>28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Azo Sans Bk</vt:lpstr>
      <vt:lpstr>Calibri</vt:lpstr>
      <vt:lpstr>Calibri Light</vt:lpstr>
      <vt:lpstr>Office Theme</vt:lpstr>
      <vt:lpstr>Introducing Scratch &amp; Game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Scratch &amp; Game Design</dc:title>
  <dc:creator>Sergiy Zarubin</dc:creator>
  <cp:lastModifiedBy>Sergiy Zarubin</cp:lastModifiedBy>
  <cp:revision>1</cp:revision>
  <dcterms:created xsi:type="dcterms:W3CDTF">2019-12-19T03:57:49Z</dcterms:created>
  <dcterms:modified xsi:type="dcterms:W3CDTF">2019-12-19T04:04:06Z</dcterms:modified>
</cp:coreProperties>
</file>